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8" r:id="rId2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3" Type="http://schemas.openxmlformats.org/officeDocument/2006/relationships/slide" Target="slides/slide9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3E44BAC-D44A-42EE-C93A-3B93CD41EDA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65ABD0-366C-4D20-BA9B-2067C17980B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2" name="Rectangle 2">
            <a:extLst>
              <a:ext uri="{FF2B5EF4-FFF2-40B4-BE49-F238E27FC236}">
                <a16:creationId xmlns:a16="http://schemas.microsoft.com/office/drawing/2014/main" id="{09703508-A759-AE61-6C6B-E5E587C3EE9A}"/>
              </a:ext>
            </a:extLst>
          </p:cNvPr>
          <p:cNvSpPr>
            <a:spLocks noRot="1" noChangeArrowheads="1" noTextEdit="1"/>
          </p:cNvSpPr>
          <p:nvPr>
            <p:ph type="sldImg"/>
          </p:nvPr>
        </p:nvSpPr>
        <p:spPr>
          <a:ln/>
        </p:spPr>
      </p:sp>
      <p:sp>
        <p:nvSpPr>
          <p:cNvPr id="25603" name="Rectangle 3">
            <a:extLst>
              <a:ext uri="{FF2B5EF4-FFF2-40B4-BE49-F238E27FC236}">
                <a16:creationId xmlns:a16="http://schemas.microsoft.com/office/drawing/2014/main" id="{03E10CC2-3227-6D3A-34D7-1B824F39CA73}"/>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6.xml"/></Relationships>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6CA8360-CFFC-5CA8-B3B1-80D7892F787C}"/>
              </a:ext>
            </a:extLst>
          </p:cNvPr>
          <p:cNvSpPr>
            <a:spLocks noGrp="1" noChangeArrowheads="1"/>
          </p:cNvSpPr>
          <p:nvPr>
            <p:ph type="title"/>
          </p:nvPr>
        </p:nvSpPr>
        <p:spPr>
          <a:xfrm>
            <a:off x="473033" y="685823"/>
            <a:ext cx="8077200" cy="1143000"/>
          </a:xfrm>
        </p:spPr>
        <p:txBody>
          <a:bodyPr/>
          <a:lstStyle/>
          <a:p>
            <a:r>
              <a:rPr lang="en-US" altLang="zh-CN">
                <a:ea typeface="宋体" panose="02010600030101010101" pitchFamily="2" charset="-122"/>
              </a:rPr>
              <a:t>Me Too-Literature Review</a:t>
            </a:r>
          </a:p>
        </p:txBody>
      </p:sp>
      <p:sp>
        <p:nvSpPr>
          <p:cNvPr id="6147" name="Rectangle 3">
            <a:extLst>
              <a:ext uri="{FF2B5EF4-FFF2-40B4-BE49-F238E27FC236}">
                <a16:creationId xmlns:a16="http://schemas.microsoft.com/office/drawing/2014/main" id="{849B50D9-9A27-3997-1EC1-DF3F8D6A71F7}"/>
              </a:ext>
            </a:extLst>
          </p:cNvPr>
          <p:cNvSpPr>
            <a:spLocks noGrp="1" noChangeArrowheads="1"/>
          </p:cNvSpPr>
          <p:nvPr>
            <p:ph type="body" idx="1"/>
          </p:nvPr>
        </p:nvSpPr>
        <p:spPr>
          <a:xfrm>
            <a:off x="495300" y="1676400"/>
            <a:ext cx="8064500" cy="4267200"/>
          </a:xfrm>
        </p:spPr>
        <p:txBody>
          <a:bodyPr/>
          <a:lstStyle/>
          <a:p>
            <a:pPr>
              <a:lnSpc>
                <a:spcPct val="80000"/>
              </a:lnSpc>
            </a:pPr>
            <a:r>
              <a:rPr lang="en-CA" altLang="zh-CN" sz="2800">
                <a:solidFill>
                  <a:srgbClr val="CC3300"/>
                </a:solidFill>
              </a:rPr>
              <a:t>More than 6,000 IRBs</a:t>
            </a:r>
            <a:r>
              <a:rPr lang="en-CA" altLang="zh-CN" sz="2800"/>
              <a:t> connected to universities, federal agencies, medical centers, foundations, or private contract research organizations in the US</a:t>
            </a:r>
          </a:p>
          <a:p>
            <a:pPr>
              <a:lnSpc>
                <a:spcPct val="80000"/>
              </a:lnSpc>
            </a:pPr>
            <a:r>
              <a:rPr lang="en-CA" altLang="zh-CN" sz="2800"/>
              <a:t>IRBs face heightened </a:t>
            </a:r>
            <a:r>
              <a:rPr lang="en-CA" altLang="zh-CN" sz="2800">
                <a:solidFill>
                  <a:srgbClr val="CC3300"/>
                </a:solidFill>
              </a:rPr>
              <a:t>workloads due to an exponential growth of clinical trials worldwide</a:t>
            </a:r>
            <a:r>
              <a:rPr lang="en-CA" altLang="zh-CN" sz="2800"/>
              <a:t>, predominantly related to a major increase in pharmaceutical industry sponsorship of health related research. </a:t>
            </a:r>
          </a:p>
          <a:p>
            <a:pPr>
              <a:lnSpc>
                <a:spcPct val="80000"/>
              </a:lnSpc>
            </a:pPr>
            <a:r>
              <a:rPr lang="en-CA" altLang="zh-CN" sz="2800"/>
              <a:t>In the United States alone, the </a:t>
            </a:r>
            <a:r>
              <a:rPr lang="en-CA" altLang="zh-CN" sz="2800">
                <a:solidFill>
                  <a:srgbClr val="CC3300"/>
                </a:solidFill>
              </a:rPr>
              <a:t>drug industry is a 1.3 trillion dollar business</a:t>
            </a:r>
            <a:r>
              <a:rPr lang="en-CA" altLang="zh-CN" sz="2800"/>
              <a:t> or, 13 % of the GNP </a:t>
            </a:r>
            <a:r>
              <a:rPr lang="en-CA" altLang="zh-CN" sz="2000"/>
              <a:t>(Icenogle &amp; Dudek, 2002)</a:t>
            </a:r>
            <a:r>
              <a:rPr lang="en-CA" altLang="zh-CN" sz="2800"/>
              <a:t> </a:t>
            </a:r>
          </a:p>
          <a:p>
            <a:pPr>
              <a:lnSpc>
                <a:spcPct val="80000"/>
              </a:lnSpc>
            </a:pPr>
            <a:r>
              <a:rPr lang="en-CA" altLang="zh-CN" sz="2800">
                <a:solidFill>
                  <a:srgbClr val="CC3300"/>
                </a:solidFill>
              </a:rPr>
              <a:t>IRBs are set up to process</a:t>
            </a:r>
            <a:r>
              <a:rPr lang="en-CA" altLang="zh-CN" sz="2800"/>
              <a:t> Industry Sponsored drug and devise studies</a:t>
            </a:r>
          </a:p>
          <a:p>
            <a:pPr>
              <a:lnSpc>
                <a:spcPct val="80000"/>
              </a:lnSpc>
              <a:buFontTx/>
              <a:buNone/>
            </a:pPr>
            <a:endParaRPr lang="en-US" altLang="zh-CN" sz="24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